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70" r:id="rId14"/>
    <p:sldId id="263"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08CC5-9F04-40CB-BDA8-CFC90A0006F2}" type="datetimeFigureOut">
              <a:rPr lang="en-US" smtClean="0"/>
              <a:pPr/>
              <a:t>8/31/2019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AFB50B-F991-40E8-9A6D-3EE940EE76BF}" type="slidenum">
              <a:rPr lang="en-US" smtClean="0"/>
              <a:pPr/>
              <a:t>‹#›</a:t>
            </a:fld>
            <a:endParaRPr lang="en-US"/>
          </a:p>
        </p:txBody>
      </p:sp>
    </p:spTree>
    <p:extLst>
      <p:ext uri="{BB962C8B-B14F-4D97-AF65-F5344CB8AC3E}">
        <p14:creationId xmlns:p14="http://schemas.microsoft.com/office/powerpoint/2010/main" xmlns="" val="2171478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6C7E10-7E7E-425E-BF1C-484F852A5350}" type="datetimeFigureOut">
              <a:rPr lang="en-US" smtClean="0"/>
              <a:pPr/>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CBA68-0248-40EB-8727-61F06E8DF802}" type="slidenum">
              <a:rPr lang="en-US" smtClean="0"/>
              <a:pPr/>
              <a:t>‹#›</a:t>
            </a:fld>
            <a:endParaRPr lang="en-US"/>
          </a:p>
        </p:txBody>
      </p:sp>
    </p:spTree>
    <p:extLst>
      <p:ext uri="{BB962C8B-B14F-4D97-AF65-F5344CB8AC3E}">
        <p14:creationId xmlns:p14="http://schemas.microsoft.com/office/powerpoint/2010/main" xmlns="" val="2178152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C7E10-7E7E-425E-BF1C-484F852A5350}" type="datetimeFigureOut">
              <a:rPr lang="en-US" smtClean="0"/>
              <a:pPr/>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CBA68-0248-40EB-8727-61F06E8DF802}" type="slidenum">
              <a:rPr lang="en-US" smtClean="0"/>
              <a:pPr/>
              <a:t>‹#›</a:t>
            </a:fld>
            <a:endParaRPr lang="en-US"/>
          </a:p>
        </p:txBody>
      </p:sp>
    </p:spTree>
    <p:extLst>
      <p:ext uri="{BB962C8B-B14F-4D97-AF65-F5344CB8AC3E}">
        <p14:creationId xmlns:p14="http://schemas.microsoft.com/office/powerpoint/2010/main" xmlns="" val="2276906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C7E10-7E7E-425E-BF1C-484F852A5350}" type="datetimeFigureOut">
              <a:rPr lang="en-US" smtClean="0"/>
              <a:pPr/>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CBA68-0248-40EB-8727-61F06E8DF802}" type="slidenum">
              <a:rPr lang="en-US" smtClean="0"/>
              <a:pPr/>
              <a:t>‹#›</a:t>
            </a:fld>
            <a:endParaRPr lang="en-US"/>
          </a:p>
        </p:txBody>
      </p:sp>
    </p:spTree>
    <p:extLst>
      <p:ext uri="{BB962C8B-B14F-4D97-AF65-F5344CB8AC3E}">
        <p14:creationId xmlns:p14="http://schemas.microsoft.com/office/powerpoint/2010/main" xmlns="" val="534099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C7E10-7E7E-425E-BF1C-484F852A5350}" type="datetimeFigureOut">
              <a:rPr lang="en-US" smtClean="0"/>
              <a:pPr/>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CBA68-0248-40EB-8727-61F06E8DF802}" type="slidenum">
              <a:rPr lang="en-US" smtClean="0"/>
              <a:pPr/>
              <a:t>‹#›</a:t>
            </a:fld>
            <a:endParaRPr lang="en-US"/>
          </a:p>
        </p:txBody>
      </p:sp>
    </p:spTree>
    <p:extLst>
      <p:ext uri="{BB962C8B-B14F-4D97-AF65-F5344CB8AC3E}">
        <p14:creationId xmlns:p14="http://schemas.microsoft.com/office/powerpoint/2010/main" xmlns="" val="2109985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6C7E10-7E7E-425E-BF1C-484F852A5350}" type="datetimeFigureOut">
              <a:rPr lang="en-US" smtClean="0"/>
              <a:pPr/>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CBA68-0248-40EB-8727-61F06E8DF802}" type="slidenum">
              <a:rPr lang="en-US" smtClean="0"/>
              <a:pPr/>
              <a:t>‹#›</a:t>
            </a:fld>
            <a:endParaRPr lang="en-US"/>
          </a:p>
        </p:txBody>
      </p:sp>
    </p:spTree>
    <p:extLst>
      <p:ext uri="{BB962C8B-B14F-4D97-AF65-F5344CB8AC3E}">
        <p14:creationId xmlns:p14="http://schemas.microsoft.com/office/powerpoint/2010/main" xmlns="" val="137638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6C7E10-7E7E-425E-BF1C-484F852A5350}" type="datetimeFigureOut">
              <a:rPr lang="en-US" smtClean="0"/>
              <a:pPr/>
              <a:t>8/31/2019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CBA68-0248-40EB-8727-61F06E8DF802}" type="slidenum">
              <a:rPr lang="en-US" smtClean="0"/>
              <a:pPr/>
              <a:t>‹#›</a:t>
            </a:fld>
            <a:endParaRPr lang="en-US"/>
          </a:p>
        </p:txBody>
      </p:sp>
    </p:spTree>
    <p:extLst>
      <p:ext uri="{BB962C8B-B14F-4D97-AF65-F5344CB8AC3E}">
        <p14:creationId xmlns:p14="http://schemas.microsoft.com/office/powerpoint/2010/main" xmlns="" val="989660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6C7E10-7E7E-425E-BF1C-484F852A5350}" type="datetimeFigureOut">
              <a:rPr lang="en-US" smtClean="0"/>
              <a:pPr/>
              <a:t>8/31/2019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DCBA68-0248-40EB-8727-61F06E8DF802}" type="slidenum">
              <a:rPr lang="en-US" smtClean="0"/>
              <a:pPr/>
              <a:t>‹#›</a:t>
            </a:fld>
            <a:endParaRPr lang="en-US"/>
          </a:p>
        </p:txBody>
      </p:sp>
    </p:spTree>
    <p:extLst>
      <p:ext uri="{BB962C8B-B14F-4D97-AF65-F5344CB8AC3E}">
        <p14:creationId xmlns:p14="http://schemas.microsoft.com/office/powerpoint/2010/main" xmlns="" val="1944718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6C7E10-7E7E-425E-BF1C-484F852A5350}" type="datetimeFigureOut">
              <a:rPr lang="en-US" smtClean="0"/>
              <a:pPr/>
              <a:t>8/31/2019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DCBA68-0248-40EB-8727-61F06E8DF802}" type="slidenum">
              <a:rPr lang="en-US" smtClean="0"/>
              <a:pPr/>
              <a:t>‹#›</a:t>
            </a:fld>
            <a:endParaRPr lang="en-US"/>
          </a:p>
        </p:txBody>
      </p:sp>
    </p:spTree>
    <p:extLst>
      <p:ext uri="{BB962C8B-B14F-4D97-AF65-F5344CB8AC3E}">
        <p14:creationId xmlns:p14="http://schemas.microsoft.com/office/powerpoint/2010/main" xmlns="" val="196099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C7E10-7E7E-425E-BF1C-484F852A5350}" type="datetimeFigureOut">
              <a:rPr lang="en-US" smtClean="0"/>
              <a:pPr/>
              <a:t>8/31/2019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DCBA68-0248-40EB-8727-61F06E8DF802}" type="slidenum">
              <a:rPr lang="en-US" smtClean="0"/>
              <a:pPr/>
              <a:t>‹#›</a:t>
            </a:fld>
            <a:endParaRPr lang="en-US"/>
          </a:p>
        </p:txBody>
      </p:sp>
    </p:spTree>
    <p:extLst>
      <p:ext uri="{BB962C8B-B14F-4D97-AF65-F5344CB8AC3E}">
        <p14:creationId xmlns:p14="http://schemas.microsoft.com/office/powerpoint/2010/main" xmlns="" val="3113976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6C7E10-7E7E-425E-BF1C-484F852A5350}" type="datetimeFigureOut">
              <a:rPr lang="en-US" smtClean="0"/>
              <a:pPr/>
              <a:t>8/31/2019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CBA68-0248-40EB-8727-61F06E8DF802}" type="slidenum">
              <a:rPr lang="en-US" smtClean="0"/>
              <a:pPr/>
              <a:t>‹#›</a:t>
            </a:fld>
            <a:endParaRPr lang="en-US"/>
          </a:p>
        </p:txBody>
      </p:sp>
    </p:spTree>
    <p:extLst>
      <p:ext uri="{BB962C8B-B14F-4D97-AF65-F5344CB8AC3E}">
        <p14:creationId xmlns:p14="http://schemas.microsoft.com/office/powerpoint/2010/main" xmlns="" val="1803078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6C7E10-7E7E-425E-BF1C-484F852A5350}" type="datetimeFigureOut">
              <a:rPr lang="en-US" smtClean="0"/>
              <a:pPr/>
              <a:t>8/31/2019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CBA68-0248-40EB-8727-61F06E8DF802}" type="slidenum">
              <a:rPr lang="en-US" smtClean="0"/>
              <a:pPr/>
              <a:t>‹#›</a:t>
            </a:fld>
            <a:endParaRPr lang="en-US"/>
          </a:p>
        </p:txBody>
      </p:sp>
    </p:spTree>
    <p:extLst>
      <p:ext uri="{BB962C8B-B14F-4D97-AF65-F5344CB8AC3E}">
        <p14:creationId xmlns:p14="http://schemas.microsoft.com/office/powerpoint/2010/main" xmlns="" val="3562738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C7E10-7E7E-425E-BF1C-484F852A5350}" type="datetimeFigureOut">
              <a:rPr lang="en-US" smtClean="0"/>
              <a:pPr/>
              <a:t>8/31/2019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DCBA68-0248-40EB-8727-61F06E8DF802}" type="slidenum">
              <a:rPr lang="en-US" smtClean="0"/>
              <a:pPr/>
              <a:t>‹#›</a:t>
            </a:fld>
            <a:endParaRPr lang="en-US"/>
          </a:p>
        </p:txBody>
      </p:sp>
    </p:spTree>
    <p:extLst>
      <p:ext uri="{BB962C8B-B14F-4D97-AF65-F5344CB8AC3E}">
        <p14:creationId xmlns:p14="http://schemas.microsoft.com/office/powerpoint/2010/main" xmlns="" val="1477450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067051"/>
          </a:xfrm>
          <a:blipFill>
            <a:blip r:embed="rId2" cstate="print"/>
            <a:tile tx="0" ty="0" sx="100000" sy="100000" flip="none" algn="tl"/>
          </a:blipFill>
          <a:scene3d>
            <a:camera prst="perspectiveContrastingRightFacing"/>
            <a:lightRig rig="threePt" dir="t"/>
          </a:scene3d>
        </p:spPr>
        <p:txBody>
          <a:bodyPr>
            <a:normAutofit/>
          </a:bodyPr>
          <a:lstStyle/>
          <a:p>
            <a:r>
              <a:rPr lang="en-US" b="1" i="1" dirty="0" smtClean="0">
                <a:solidFill>
                  <a:srgbClr val="00B050"/>
                </a:solidFill>
                <a:latin typeface="Algerian" panose="04020705040A02060702" pitchFamily="82" charset="0"/>
              </a:rPr>
              <a:t>MUSHROOM </a:t>
            </a:r>
            <a:r>
              <a:rPr lang="en-US" b="1" i="1" smtClean="0">
                <a:solidFill>
                  <a:srgbClr val="00B050"/>
                </a:solidFill>
                <a:latin typeface="Algerian" panose="04020705040A02060702" pitchFamily="82" charset="0"/>
              </a:rPr>
              <a:t>CULTURE </a:t>
            </a:r>
            <a:r>
              <a:rPr lang="en-US" b="1" i="1" smtClean="0">
                <a:solidFill>
                  <a:srgbClr val="00B050"/>
                </a:solidFill>
                <a:latin typeface="Algerian" panose="04020705040A02060702" pitchFamily="82" charset="0"/>
              </a:rPr>
              <a:t>TECHNOLOGY </a:t>
            </a:r>
            <a:r>
              <a:rPr lang="en-US" b="1" i="1" dirty="0" smtClean="0">
                <a:solidFill>
                  <a:srgbClr val="00B050"/>
                </a:solidFill>
                <a:latin typeface="Algerian" panose="04020705040A02060702" pitchFamily="82" charset="0"/>
              </a:rPr>
              <a:t>(I)</a:t>
            </a:r>
            <a:r>
              <a:rPr lang="en-US" b="1" dirty="0" smtClean="0">
                <a:solidFill>
                  <a:srgbClr val="00B050"/>
                </a:solidFill>
              </a:rPr>
              <a:t/>
            </a:r>
            <a:br>
              <a:rPr lang="en-US" b="1" dirty="0" smtClean="0">
                <a:solidFill>
                  <a:srgbClr val="00B050"/>
                </a:solidFill>
              </a:rPr>
            </a:br>
            <a:r>
              <a:rPr lang="en-US" b="1" dirty="0" smtClean="0">
                <a:solidFill>
                  <a:srgbClr val="FF0000"/>
                </a:solidFill>
              </a:rPr>
              <a:t>Botany </a:t>
            </a:r>
            <a:r>
              <a:rPr lang="en-US" b="1" dirty="0" err="1" smtClean="0">
                <a:solidFill>
                  <a:srgbClr val="FF0000"/>
                </a:solidFill>
              </a:rPr>
              <a:t>Hons</a:t>
            </a:r>
            <a:r>
              <a:rPr lang="en-US" b="1" dirty="0" smtClean="0">
                <a:solidFill>
                  <a:srgbClr val="FF0000"/>
                </a:solidFill>
              </a:rPr>
              <a:t> – </a:t>
            </a:r>
            <a:r>
              <a:rPr lang="en-US" b="1" dirty="0" err="1" smtClean="0">
                <a:solidFill>
                  <a:srgbClr val="FF0000"/>
                </a:solidFill>
              </a:rPr>
              <a:t>Sem</a:t>
            </a:r>
            <a:r>
              <a:rPr lang="en-US" b="1" dirty="0" smtClean="0">
                <a:solidFill>
                  <a:srgbClr val="FF0000"/>
                </a:solidFill>
              </a:rPr>
              <a:t> : IV</a:t>
            </a:r>
            <a:endParaRPr lang="en-US" b="1" dirty="0">
              <a:solidFill>
                <a:srgbClr val="FF0000"/>
              </a:solidFill>
            </a:endParaRPr>
          </a:p>
        </p:txBody>
      </p:sp>
      <p:sp>
        <p:nvSpPr>
          <p:cNvPr id="3" name="Subtitle 2"/>
          <p:cNvSpPr>
            <a:spLocks noGrp="1"/>
          </p:cNvSpPr>
          <p:nvPr>
            <p:ph type="subTitle" idx="1"/>
          </p:nvPr>
        </p:nvSpPr>
        <p:spPr>
          <a:blipFill>
            <a:blip r:embed="rId3" cstate="print"/>
            <a:tile tx="0" ty="0" sx="100000" sy="100000" flip="none" algn="tl"/>
          </a:blipFill>
          <a:scene3d>
            <a:camera prst="isometricOffAxis2Left"/>
            <a:lightRig rig="threePt" dir="t"/>
          </a:scene3d>
          <a:sp3d>
            <a:bevelT prst="slope"/>
          </a:sp3d>
        </p:spPr>
        <p:txBody>
          <a:bodyPr>
            <a:normAutofit/>
          </a:bodyPr>
          <a:lstStyle/>
          <a:p>
            <a:r>
              <a:rPr lang="en-US" sz="2400" b="1" dirty="0" smtClean="0">
                <a:solidFill>
                  <a:srgbClr val="7030A0"/>
                </a:solidFill>
              </a:rPr>
              <a:t>Arup </a:t>
            </a:r>
            <a:r>
              <a:rPr lang="en-US" sz="2400" b="1" dirty="0" err="1" smtClean="0">
                <a:solidFill>
                  <a:srgbClr val="7030A0"/>
                </a:solidFill>
              </a:rPr>
              <a:t>Ghosh</a:t>
            </a:r>
            <a:endParaRPr lang="en-US" sz="2400" b="1" dirty="0" smtClean="0">
              <a:solidFill>
                <a:srgbClr val="7030A0"/>
              </a:solidFill>
            </a:endParaRPr>
          </a:p>
          <a:p>
            <a:r>
              <a:rPr lang="en-US" sz="2400" b="1" dirty="0" smtClean="0">
                <a:solidFill>
                  <a:srgbClr val="7030A0"/>
                </a:solidFill>
              </a:rPr>
              <a:t>Dept. of Botany</a:t>
            </a:r>
          </a:p>
          <a:p>
            <a:r>
              <a:rPr lang="en-US" sz="2400" b="1" dirty="0" err="1" smtClean="0">
                <a:solidFill>
                  <a:srgbClr val="7030A0"/>
                </a:solidFill>
              </a:rPr>
              <a:t>Banwarilal</a:t>
            </a:r>
            <a:r>
              <a:rPr lang="en-US" sz="2400" b="1" dirty="0" smtClean="0">
                <a:solidFill>
                  <a:srgbClr val="7030A0"/>
                </a:solidFill>
              </a:rPr>
              <a:t> </a:t>
            </a:r>
            <a:r>
              <a:rPr lang="en-US" sz="2400" b="1" dirty="0" err="1" smtClean="0">
                <a:solidFill>
                  <a:srgbClr val="7030A0"/>
                </a:solidFill>
              </a:rPr>
              <a:t>Bhalotia</a:t>
            </a:r>
            <a:r>
              <a:rPr lang="en-US" sz="2400" b="1" dirty="0" smtClean="0">
                <a:solidFill>
                  <a:srgbClr val="7030A0"/>
                </a:solidFill>
              </a:rPr>
              <a:t> College, </a:t>
            </a:r>
            <a:r>
              <a:rPr lang="en-US" sz="2400" b="1" dirty="0" err="1" smtClean="0">
                <a:solidFill>
                  <a:srgbClr val="7030A0"/>
                </a:solidFill>
              </a:rPr>
              <a:t>Asansol</a:t>
            </a:r>
            <a:endParaRPr lang="en-US" sz="2400" b="1" dirty="0">
              <a:solidFill>
                <a:srgbClr val="7030A0"/>
              </a:solidFill>
            </a:endParaRPr>
          </a:p>
        </p:txBody>
      </p:sp>
    </p:spTree>
    <p:extLst>
      <p:ext uri="{BB962C8B-B14F-4D97-AF65-F5344CB8AC3E}">
        <p14:creationId xmlns:p14="http://schemas.microsoft.com/office/powerpoint/2010/main" xmlns="" val="3890069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blipFill>
            <a:blip r:embed="rId2" cstate="print"/>
            <a:tile tx="0" ty="0" sx="100000" sy="100000" flip="none" algn="tl"/>
          </a:blipFill>
        </p:spPr>
        <p:txBody>
          <a:bodyPr/>
          <a:lstStyle/>
          <a:p>
            <a:r>
              <a:rPr lang="en-US" dirty="0">
                <a:solidFill>
                  <a:srgbClr val="7030A0"/>
                </a:solidFill>
              </a:rPr>
              <a:t>Minerals</a:t>
            </a:r>
          </a:p>
        </p:txBody>
      </p:sp>
      <p:sp>
        <p:nvSpPr>
          <p:cNvPr id="3" name="Content Placeholder 2"/>
          <p:cNvSpPr>
            <a:spLocks noGrp="1"/>
          </p:cNvSpPr>
          <p:nvPr>
            <p:ph idx="1"/>
          </p:nvPr>
        </p:nvSpPr>
        <p:spPr>
          <a:xfrm>
            <a:off x="0" y="1600200"/>
            <a:ext cx="9144000" cy="5257800"/>
          </a:xfrm>
          <a:blipFill>
            <a:blip r:embed="rId3" cstate="print"/>
            <a:tile tx="0" ty="0" sx="100000" sy="100000" flip="none" algn="tl"/>
          </a:blipFill>
        </p:spPr>
        <p:txBody>
          <a:bodyPr>
            <a:normAutofit fontScale="77500" lnSpcReduction="20000"/>
          </a:bodyPr>
          <a:lstStyle/>
          <a:p>
            <a:r>
              <a:rPr lang="en-US" b="1" dirty="0">
                <a:solidFill>
                  <a:srgbClr val="00B0F0"/>
                </a:solidFill>
              </a:rPr>
              <a:t>Minerals	Quantity %DV†</a:t>
            </a:r>
          </a:p>
          <a:p>
            <a:r>
              <a:rPr lang="en-US" b="1" dirty="0">
                <a:solidFill>
                  <a:srgbClr val="00B0F0"/>
                </a:solidFill>
              </a:rPr>
              <a:t>Calcium	2% 18 mg</a:t>
            </a:r>
          </a:p>
          <a:p>
            <a:r>
              <a:rPr lang="en-US" b="1" dirty="0">
                <a:solidFill>
                  <a:srgbClr val="00B0F0"/>
                </a:solidFill>
              </a:rPr>
              <a:t>Iron	3% 0.4 mg</a:t>
            </a:r>
          </a:p>
          <a:p>
            <a:r>
              <a:rPr lang="en-US" b="1" dirty="0">
                <a:solidFill>
                  <a:srgbClr val="00B0F0"/>
                </a:solidFill>
              </a:rPr>
              <a:t>Magnesium	3% 9 mg</a:t>
            </a:r>
          </a:p>
          <a:p>
            <a:r>
              <a:rPr lang="en-US" b="1" dirty="0">
                <a:solidFill>
                  <a:srgbClr val="00B0F0"/>
                </a:solidFill>
              </a:rPr>
              <a:t>Manganese	7% 0.142 mg</a:t>
            </a:r>
          </a:p>
          <a:p>
            <a:r>
              <a:rPr lang="en-US" b="1" dirty="0">
                <a:solidFill>
                  <a:srgbClr val="00B0F0"/>
                </a:solidFill>
              </a:rPr>
              <a:t>Phosphorus	17% 120 mg</a:t>
            </a:r>
          </a:p>
          <a:p>
            <a:r>
              <a:rPr lang="en-US" b="1" dirty="0">
                <a:solidFill>
                  <a:srgbClr val="00B0F0"/>
                </a:solidFill>
              </a:rPr>
              <a:t>Potassium	10% 448 mg</a:t>
            </a:r>
          </a:p>
          <a:p>
            <a:r>
              <a:rPr lang="en-US" b="1" dirty="0">
                <a:solidFill>
                  <a:srgbClr val="00B0F0"/>
                </a:solidFill>
              </a:rPr>
              <a:t>Sodium	0% 6 mg</a:t>
            </a:r>
          </a:p>
          <a:p>
            <a:r>
              <a:rPr lang="en-US" b="1" dirty="0">
                <a:solidFill>
                  <a:srgbClr val="00B0F0"/>
                </a:solidFill>
              </a:rPr>
              <a:t>Zinc	12% 1.1 mg</a:t>
            </a:r>
          </a:p>
          <a:p>
            <a:r>
              <a:rPr lang="en-US" b="1" dirty="0">
                <a:solidFill>
                  <a:srgbClr val="00B0F0"/>
                </a:solidFill>
              </a:rPr>
              <a:t>Other constituents	Quantity</a:t>
            </a:r>
          </a:p>
          <a:p>
            <a:r>
              <a:rPr lang="en-US" b="1" dirty="0">
                <a:solidFill>
                  <a:srgbClr val="00B0F0"/>
                </a:solidFill>
              </a:rPr>
              <a:t>Selenium	26 </a:t>
            </a:r>
            <a:r>
              <a:rPr lang="en-US" b="1" dirty="0" err="1">
                <a:solidFill>
                  <a:srgbClr val="00B0F0"/>
                </a:solidFill>
              </a:rPr>
              <a:t>ug</a:t>
            </a:r>
            <a:endParaRPr lang="en-US" b="1" dirty="0">
              <a:solidFill>
                <a:srgbClr val="00B0F0"/>
              </a:solidFill>
            </a:endParaRPr>
          </a:p>
          <a:p>
            <a:r>
              <a:rPr lang="en-US" b="1" dirty="0">
                <a:solidFill>
                  <a:srgbClr val="00B0F0"/>
                </a:solidFill>
              </a:rPr>
              <a:t>Copper	0.5 mg</a:t>
            </a:r>
          </a:p>
          <a:p>
            <a:r>
              <a:rPr lang="en-US" b="1" dirty="0">
                <a:solidFill>
                  <a:srgbClr val="00B0F0"/>
                </a:solidFill>
              </a:rPr>
              <a:t>Vitamin D (UV exposed)	1276 IU</a:t>
            </a:r>
          </a:p>
          <a:p>
            <a:endParaRPr lang="en-US" b="1" dirty="0">
              <a:solidFill>
                <a:srgbClr val="00B0F0"/>
              </a:solidFill>
            </a:endParaRPr>
          </a:p>
        </p:txBody>
      </p:sp>
    </p:spTree>
    <p:extLst>
      <p:ext uri="{BB962C8B-B14F-4D97-AF65-F5344CB8AC3E}">
        <p14:creationId xmlns:p14="http://schemas.microsoft.com/office/powerpoint/2010/main" xmlns="" val="942396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92D050"/>
          </a:solidFill>
        </p:spPr>
        <p:txBody>
          <a:bodyPr/>
          <a:lstStyle/>
          <a:p>
            <a:r>
              <a:rPr lang="en-US" dirty="0"/>
              <a:t>Human use</a:t>
            </a:r>
          </a:p>
        </p:txBody>
      </p:sp>
      <p:sp>
        <p:nvSpPr>
          <p:cNvPr id="3" name="Content Placeholder 2"/>
          <p:cNvSpPr>
            <a:spLocks noGrp="1"/>
          </p:cNvSpPr>
          <p:nvPr>
            <p:ph idx="1"/>
          </p:nvPr>
        </p:nvSpPr>
        <p:spPr>
          <a:xfrm>
            <a:off x="0" y="1295400"/>
            <a:ext cx="9144000" cy="5562600"/>
          </a:xfrm>
          <a:solidFill>
            <a:srgbClr val="FFFF00"/>
          </a:solidFill>
        </p:spPr>
        <p:txBody>
          <a:bodyPr>
            <a:normAutofit fontScale="85000" lnSpcReduction="20000"/>
          </a:bodyPr>
          <a:lstStyle/>
          <a:p>
            <a:r>
              <a:rPr lang="en-US" dirty="0">
                <a:solidFill>
                  <a:srgbClr val="C00000"/>
                </a:solidFill>
              </a:rPr>
              <a:t>Some mushrooms are used or studied as possible treatments for diseases, particularly their extracts, including polysaccharides, glycoproteins and proteoglycans.[39] In some countries, extracts of polysaccharide-K, </a:t>
            </a:r>
            <a:r>
              <a:rPr lang="en-US" dirty="0" err="1">
                <a:solidFill>
                  <a:srgbClr val="C00000"/>
                </a:solidFill>
              </a:rPr>
              <a:t>schizophyllan</a:t>
            </a:r>
            <a:r>
              <a:rPr lang="en-US" dirty="0">
                <a:solidFill>
                  <a:srgbClr val="C00000"/>
                </a:solidFill>
              </a:rPr>
              <a:t>, polysaccharide peptide, or </a:t>
            </a:r>
            <a:r>
              <a:rPr lang="en-US" dirty="0" err="1">
                <a:solidFill>
                  <a:srgbClr val="C00000"/>
                </a:solidFill>
              </a:rPr>
              <a:t>lentinan</a:t>
            </a:r>
            <a:r>
              <a:rPr lang="en-US" dirty="0">
                <a:solidFill>
                  <a:srgbClr val="C00000"/>
                </a:solidFill>
              </a:rPr>
              <a:t> are government-registered adjuvant cancer therapies,[40][41] even though clinical evidence of efficacy in humans has not been confirmed.[42]</a:t>
            </a:r>
          </a:p>
          <a:p>
            <a:endParaRPr lang="en-US" dirty="0"/>
          </a:p>
          <a:p>
            <a:r>
              <a:rPr lang="en-US" dirty="0">
                <a:solidFill>
                  <a:srgbClr val="7030A0"/>
                </a:solidFill>
              </a:rPr>
              <a:t>Historically in traditional Chinese medicine, mushrooms are believed to have medicinal value,[43] although there is no evidence for such uses.</a:t>
            </a:r>
          </a:p>
          <a:p>
            <a:endParaRPr lang="en-US" dirty="0"/>
          </a:p>
          <a:p>
            <a:r>
              <a:rPr lang="en-US" dirty="0"/>
              <a:t>Other uses</a:t>
            </a:r>
          </a:p>
          <a:p>
            <a:endParaRPr lang="en-US" dirty="0"/>
          </a:p>
        </p:txBody>
      </p:sp>
    </p:spTree>
    <p:extLst>
      <p:ext uri="{BB962C8B-B14F-4D97-AF65-F5344CB8AC3E}">
        <p14:creationId xmlns:p14="http://schemas.microsoft.com/office/powerpoint/2010/main" xmlns="" val="161932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9144000" cy="5632311"/>
          </a:xfrm>
          <a:prstGeom prst="rect">
            <a:avLst/>
          </a:prstGeom>
          <a:solidFill>
            <a:srgbClr val="FFFF00"/>
          </a:solidFill>
        </p:spPr>
        <p:txBody>
          <a:bodyPr wrap="square">
            <a:spAutoFit/>
          </a:bodyPr>
          <a:lstStyle/>
          <a:p>
            <a:r>
              <a:rPr lang="en-US" sz="2400" dirty="0">
                <a:solidFill>
                  <a:srgbClr val="00B0F0"/>
                </a:solidFill>
              </a:rPr>
              <a:t>Mushrooms are used extensively in cooking, in many cuisines (notably Chinese, Korean, European, and Japanese). Though neither meat nor vegetable, mushrooms are known as the "meat" of the vegetable world.[21]</a:t>
            </a:r>
          </a:p>
          <a:p>
            <a:endParaRPr lang="en-US" sz="2400" dirty="0"/>
          </a:p>
          <a:p>
            <a:r>
              <a:rPr lang="en-US" sz="2400" dirty="0">
                <a:solidFill>
                  <a:srgbClr val="C00000"/>
                </a:solidFill>
              </a:rPr>
              <a:t>Most mushrooms sold in supermarkets have been commercially grown on mushroom farms. The most popular of these, </a:t>
            </a:r>
            <a:r>
              <a:rPr lang="en-US" sz="2400" dirty="0" err="1">
                <a:solidFill>
                  <a:srgbClr val="C00000"/>
                </a:solidFill>
              </a:rPr>
              <a:t>Agaricus</a:t>
            </a:r>
            <a:r>
              <a:rPr lang="en-US" sz="2400" dirty="0">
                <a:solidFill>
                  <a:srgbClr val="C00000"/>
                </a:solidFill>
              </a:rPr>
              <a:t> </a:t>
            </a:r>
            <a:r>
              <a:rPr lang="en-US" sz="2400" dirty="0" err="1">
                <a:solidFill>
                  <a:srgbClr val="C00000"/>
                </a:solidFill>
              </a:rPr>
              <a:t>bisporus</a:t>
            </a:r>
            <a:r>
              <a:rPr lang="en-US" sz="2400" dirty="0">
                <a:solidFill>
                  <a:srgbClr val="C00000"/>
                </a:solidFill>
              </a:rPr>
              <a:t>, is considered safe for most people to eat because it is grown in controlled, sterilized environments. Several varieties of A. </a:t>
            </a:r>
            <a:r>
              <a:rPr lang="en-US" sz="2400" dirty="0" err="1">
                <a:solidFill>
                  <a:srgbClr val="C00000"/>
                </a:solidFill>
              </a:rPr>
              <a:t>bisporus</a:t>
            </a:r>
            <a:r>
              <a:rPr lang="en-US" sz="2400" dirty="0">
                <a:solidFill>
                  <a:srgbClr val="C00000"/>
                </a:solidFill>
              </a:rPr>
              <a:t> are grown commercially, including whites, </a:t>
            </a:r>
            <a:r>
              <a:rPr lang="en-US" sz="2400" dirty="0" err="1">
                <a:solidFill>
                  <a:srgbClr val="C00000"/>
                </a:solidFill>
              </a:rPr>
              <a:t>crimini</a:t>
            </a:r>
            <a:r>
              <a:rPr lang="en-US" sz="2400" dirty="0">
                <a:solidFill>
                  <a:srgbClr val="C00000"/>
                </a:solidFill>
              </a:rPr>
              <a:t>, and </a:t>
            </a:r>
            <a:r>
              <a:rPr lang="en-US" sz="2400" dirty="0" err="1">
                <a:solidFill>
                  <a:srgbClr val="C00000"/>
                </a:solidFill>
              </a:rPr>
              <a:t>portobello</a:t>
            </a:r>
            <a:r>
              <a:rPr lang="en-US" sz="2400" dirty="0">
                <a:solidFill>
                  <a:srgbClr val="C00000"/>
                </a:solidFill>
              </a:rPr>
              <a:t>. Other cultivated species available at many grocers include </a:t>
            </a:r>
            <a:r>
              <a:rPr lang="en-US" sz="2400" dirty="0" err="1">
                <a:solidFill>
                  <a:srgbClr val="C00000"/>
                </a:solidFill>
              </a:rPr>
              <a:t>Hericium</a:t>
            </a:r>
            <a:r>
              <a:rPr lang="en-US" sz="2400" dirty="0">
                <a:solidFill>
                  <a:srgbClr val="C00000"/>
                </a:solidFill>
              </a:rPr>
              <a:t> </a:t>
            </a:r>
            <a:r>
              <a:rPr lang="en-US" sz="2400" dirty="0" err="1">
                <a:solidFill>
                  <a:srgbClr val="C00000"/>
                </a:solidFill>
              </a:rPr>
              <a:t>erinaceus</a:t>
            </a:r>
            <a:r>
              <a:rPr lang="en-US" sz="2400" dirty="0">
                <a:solidFill>
                  <a:srgbClr val="C00000"/>
                </a:solidFill>
              </a:rPr>
              <a:t>, shiitake, </a:t>
            </a:r>
            <a:r>
              <a:rPr lang="en-US" sz="2400" dirty="0" err="1">
                <a:solidFill>
                  <a:srgbClr val="C00000"/>
                </a:solidFill>
              </a:rPr>
              <a:t>maitake</a:t>
            </a:r>
            <a:r>
              <a:rPr lang="en-US" sz="2400" dirty="0">
                <a:solidFill>
                  <a:srgbClr val="C00000"/>
                </a:solidFill>
              </a:rPr>
              <a:t> (hen-of-the-woods), </a:t>
            </a:r>
            <a:r>
              <a:rPr lang="en-US" sz="2400" dirty="0" err="1">
                <a:solidFill>
                  <a:srgbClr val="C00000"/>
                </a:solidFill>
              </a:rPr>
              <a:t>Pleurotus</a:t>
            </a:r>
            <a:r>
              <a:rPr lang="en-US" sz="2400" dirty="0">
                <a:solidFill>
                  <a:srgbClr val="C00000"/>
                </a:solidFill>
              </a:rPr>
              <a:t>, and </a:t>
            </a:r>
            <a:r>
              <a:rPr lang="en-US" sz="2400" dirty="0" err="1">
                <a:solidFill>
                  <a:srgbClr val="C00000"/>
                </a:solidFill>
              </a:rPr>
              <a:t>enoki</a:t>
            </a:r>
            <a:r>
              <a:rPr lang="en-US" sz="2400" dirty="0">
                <a:solidFill>
                  <a:srgbClr val="C00000"/>
                </a:solidFill>
              </a:rPr>
              <a:t>. In recent years, increasing affluence in developing countries has led to a considerable growth in interest in mushroom cultivation, which is now seen as a potentially important economic activity for small farmers.[22]</a:t>
            </a:r>
          </a:p>
        </p:txBody>
      </p:sp>
    </p:spTree>
    <p:extLst>
      <p:ext uri="{BB962C8B-B14F-4D97-AF65-F5344CB8AC3E}">
        <p14:creationId xmlns:p14="http://schemas.microsoft.com/office/powerpoint/2010/main" xmlns="" val="2113856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127" y="0"/>
            <a:ext cx="9060873" cy="5447645"/>
          </a:xfrm>
          <a:prstGeom prst="rect">
            <a:avLst/>
          </a:prstGeom>
          <a:solidFill>
            <a:srgbClr val="FFFF00"/>
          </a:solidFill>
        </p:spPr>
        <p:txBody>
          <a:bodyPr wrap="square">
            <a:spAutoFit/>
          </a:bodyPr>
          <a:lstStyle/>
          <a:p>
            <a:r>
              <a:rPr lang="en-US" sz="2400" dirty="0">
                <a:solidFill>
                  <a:srgbClr val="0070C0"/>
                </a:solidFill>
              </a:rPr>
              <a:t>Mushrooms can be used for dyeing wool and other natural fibers. The </a:t>
            </a:r>
            <a:r>
              <a:rPr lang="en-US" sz="2400" dirty="0" err="1">
                <a:solidFill>
                  <a:srgbClr val="0070C0"/>
                </a:solidFill>
              </a:rPr>
              <a:t>chromophores</a:t>
            </a:r>
            <a:r>
              <a:rPr lang="en-US" sz="2400" dirty="0">
                <a:solidFill>
                  <a:srgbClr val="0070C0"/>
                </a:solidFill>
              </a:rPr>
              <a:t> of mushroom dyes are organic compounds and produce strong and vivid colors, and all colors of the spectrum can be achieved with mushroom dyes. Before the invention of synthetic dyes, mushrooms were the source of many textile dyes.[44]</a:t>
            </a:r>
          </a:p>
          <a:p>
            <a:endParaRPr lang="en-US" sz="2400" dirty="0"/>
          </a:p>
          <a:p>
            <a:r>
              <a:rPr lang="en-US" sz="2400" dirty="0">
                <a:solidFill>
                  <a:srgbClr val="C00000"/>
                </a:solidFill>
              </a:rPr>
              <a:t>Some fungi, types of </a:t>
            </a:r>
            <a:r>
              <a:rPr lang="en-US" sz="2400" dirty="0" err="1">
                <a:solidFill>
                  <a:srgbClr val="C00000"/>
                </a:solidFill>
              </a:rPr>
              <a:t>polypores</a:t>
            </a:r>
            <a:r>
              <a:rPr lang="en-US" sz="2400" dirty="0">
                <a:solidFill>
                  <a:srgbClr val="C00000"/>
                </a:solidFill>
              </a:rPr>
              <a:t> loosely called mushrooms, have been used as fire starters (known as tinder fungi).</a:t>
            </a:r>
          </a:p>
          <a:p>
            <a:endParaRPr lang="en-US" sz="2400" dirty="0"/>
          </a:p>
          <a:p>
            <a:r>
              <a:rPr lang="en-US" sz="2400" dirty="0">
                <a:solidFill>
                  <a:schemeClr val="accent6"/>
                </a:solidFill>
              </a:rPr>
              <a:t>Mushrooms and other fungi play a role in the development of new biological remediation techniques (e.g., using </a:t>
            </a:r>
            <a:r>
              <a:rPr lang="en-US" sz="2400" dirty="0" err="1">
                <a:solidFill>
                  <a:schemeClr val="accent6"/>
                </a:solidFill>
              </a:rPr>
              <a:t>mycorrhizae</a:t>
            </a:r>
            <a:r>
              <a:rPr lang="en-US" sz="2400" dirty="0">
                <a:solidFill>
                  <a:schemeClr val="accent6"/>
                </a:solidFill>
              </a:rPr>
              <a:t> to spur plant growth) and filtration technologies (e.g. using fungi to lower bacterial levels in contaminated water).[45]</a:t>
            </a:r>
          </a:p>
          <a:p>
            <a:endParaRPr lang="en-US" dirty="0"/>
          </a:p>
          <a:p>
            <a:endParaRPr lang="en-US" dirty="0"/>
          </a:p>
        </p:txBody>
      </p:sp>
    </p:spTree>
    <p:extLst>
      <p:ext uri="{BB962C8B-B14F-4D97-AF65-F5344CB8AC3E}">
        <p14:creationId xmlns:p14="http://schemas.microsoft.com/office/powerpoint/2010/main" xmlns="" val="1498743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a:solidFill>
            <a:schemeClr val="accent1">
              <a:lumMod val="20000"/>
              <a:lumOff val="80000"/>
            </a:schemeClr>
          </a:solidFill>
        </p:spPr>
        <p:txBody>
          <a:bodyPr>
            <a:noAutofit/>
          </a:bodyPr>
          <a:lstStyle/>
          <a:p>
            <a:r>
              <a:rPr lang="en-US" b="1" dirty="0">
                <a:solidFill>
                  <a:srgbClr val="FF0000"/>
                </a:solidFill>
                <a:latin typeface="Chiller" panose="04020404031007020602" pitchFamily="82" charset="0"/>
              </a:rPr>
              <a:t>Facts and </a:t>
            </a:r>
            <a:r>
              <a:rPr lang="en-US" sz="6000" b="1" dirty="0">
                <a:solidFill>
                  <a:srgbClr val="FF0000"/>
                </a:solidFill>
                <a:latin typeface="Chiller" panose="04020404031007020602" pitchFamily="82" charset="0"/>
              </a:rPr>
              <a:t>Myths</a:t>
            </a:r>
            <a:r>
              <a:rPr lang="en-US" b="1" dirty="0">
                <a:solidFill>
                  <a:srgbClr val="FF0000"/>
                </a:solidFill>
                <a:latin typeface="Chiller" panose="04020404031007020602" pitchFamily="82" charset="0"/>
              </a:rPr>
              <a:t> About Poisonous Mushrooms</a:t>
            </a:r>
            <a:br>
              <a:rPr lang="en-US" b="1" dirty="0">
                <a:solidFill>
                  <a:srgbClr val="FF0000"/>
                </a:solidFill>
                <a:latin typeface="Chiller" panose="04020404031007020602" pitchFamily="82" charset="0"/>
              </a:rPr>
            </a:br>
            <a:endParaRPr lang="en-US" b="1" dirty="0">
              <a:solidFill>
                <a:srgbClr val="FF0000"/>
              </a:solidFill>
              <a:latin typeface="Chiller" panose="04020404031007020602" pitchFamily="82" charset="0"/>
            </a:endParaRPr>
          </a:p>
        </p:txBody>
      </p:sp>
      <p:sp>
        <p:nvSpPr>
          <p:cNvPr id="3" name="Content Placeholder 2"/>
          <p:cNvSpPr>
            <a:spLocks noGrp="1"/>
          </p:cNvSpPr>
          <p:nvPr>
            <p:ph idx="1"/>
          </p:nvPr>
        </p:nvSpPr>
        <p:spPr>
          <a:xfrm>
            <a:off x="0" y="1600200"/>
            <a:ext cx="9144000" cy="5257800"/>
          </a:xfrm>
          <a:solidFill>
            <a:srgbClr val="FFFF00"/>
          </a:solidFill>
        </p:spPr>
        <p:txBody>
          <a:bodyPr>
            <a:normAutofit lnSpcReduction="10000"/>
          </a:bodyPr>
          <a:lstStyle/>
          <a:p>
            <a:r>
              <a:rPr lang="en-US" dirty="0">
                <a:solidFill>
                  <a:srgbClr val="7030A0"/>
                </a:solidFill>
              </a:rPr>
              <a:t>Learning about </a:t>
            </a:r>
            <a:r>
              <a:rPr lang="en-US" dirty="0">
                <a:solidFill>
                  <a:srgbClr val="FF0000"/>
                </a:solidFill>
              </a:rPr>
              <a:t>poisonous mushrooms </a:t>
            </a:r>
            <a:r>
              <a:rPr lang="en-US" dirty="0">
                <a:solidFill>
                  <a:srgbClr val="7030A0"/>
                </a:solidFill>
              </a:rPr>
              <a:t>is crucial if you want to start eating specimens you find in the woods. The consequences of eating the wrong wild mushroom range from dizziness to severe diarrhea to even death. Yes</a:t>
            </a:r>
            <a:r>
              <a:rPr lang="en-US" dirty="0"/>
              <a:t>, </a:t>
            </a:r>
            <a:r>
              <a:rPr lang="en-US" dirty="0">
                <a:solidFill>
                  <a:srgbClr val="FF0000"/>
                </a:solidFill>
              </a:rPr>
              <a:t>you can die from making a mistake</a:t>
            </a:r>
            <a:r>
              <a:rPr lang="en-US" dirty="0" smtClean="0"/>
              <a:t>.</a:t>
            </a:r>
          </a:p>
          <a:p>
            <a:r>
              <a:rPr lang="en-US" dirty="0">
                <a:solidFill>
                  <a:srgbClr val="00B050"/>
                </a:solidFill>
              </a:rPr>
              <a:t>Always make a positive identification and only eat young, fresh specimens. For your own safety, there must be no doubt in your mind. If eating </a:t>
            </a:r>
            <a:r>
              <a:rPr lang="en-US" u="sng" dirty="0">
                <a:solidFill>
                  <a:srgbClr val="00B050"/>
                </a:solidFill>
              </a:rPr>
              <a:t>something new for the first time</a:t>
            </a:r>
            <a:r>
              <a:rPr lang="en-US" dirty="0">
                <a:solidFill>
                  <a:srgbClr val="00B050"/>
                </a:solidFill>
              </a:rPr>
              <a:t>, only </a:t>
            </a:r>
            <a:r>
              <a:rPr lang="en-US" u="sng" dirty="0">
                <a:solidFill>
                  <a:srgbClr val="00B050"/>
                </a:solidFill>
              </a:rPr>
              <a:t>try a small amount and wait 24 hours</a:t>
            </a:r>
            <a:r>
              <a:rPr lang="en-US" dirty="0">
                <a:solidFill>
                  <a:srgbClr val="00B050"/>
                </a:solidFill>
              </a:rPr>
              <a:t> to see if it effects you negatively.</a:t>
            </a:r>
          </a:p>
        </p:txBody>
      </p:sp>
    </p:spTree>
    <p:extLst>
      <p:ext uri="{BB962C8B-B14F-4D97-AF65-F5344CB8AC3E}">
        <p14:creationId xmlns:p14="http://schemas.microsoft.com/office/powerpoint/2010/main" xmlns="" val="15561310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blipFill>
            <a:blip r:embed="rId2" cstate="print"/>
            <a:tile tx="0" ty="0" sx="100000" sy="100000" flip="none" algn="tl"/>
          </a:blipFill>
        </p:spPr>
        <p:txBody>
          <a:bodyPr>
            <a:normAutofit fontScale="90000"/>
          </a:bodyPr>
          <a:lstStyle/>
          <a:p>
            <a:r>
              <a:rPr lang="en-US" dirty="0" smtClean="0">
                <a:solidFill>
                  <a:srgbClr val="FF0000"/>
                </a:solidFill>
              </a:rPr>
              <a:t/>
            </a:r>
            <a:br>
              <a:rPr lang="en-US" dirty="0" smtClean="0">
                <a:solidFill>
                  <a:srgbClr val="FF0000"/>
                </a:solidFill>
              </a:rPr>
            </a:br>
            <a:r>
              <a:rPr lang="en-US" sz="2700" b="1" u="sng" dirty="0" smtClean="0">
                <a:solidFill>
                  <a:srgbClr val="7030A0"/>
                </a:solidFill>
              </a:rPr>
              <a:t>A Few Poisonous Species</a:t>
            </a:r>
            <a:r>
              <a:rPr lang="en-US" sz="2700" b="1" u="sng" dirty="0">
                <a:solidFill>
                  <a:srgbClr val="7030A0"/>
                </a:solidFill>
              </a:rPr>
              <a:t/>
            </a:r>
            <a:br>
              <a:rPr lang="en-US" sz="2700" b="1" u="sng" dirty="0">
                <a:solidFill>
                  <a:srgbClr val="7030A0"/>
                </a:solidFill>
              </a:rPr>
            </a:br>
            <a:r>
              <a:rPr lang="en-US" sz="2700" b="1" u="sng" dirty="0">
                <a:solidFill>
                  <a:srgbClr val="FF0000"/>
                </a:solidFill>
              </a:rPr>
              <a:t> </a:t>
            </a:r>
          </a:p>
        </p:txBody>
      </p:sp>
      <p:sp>
        <p:nvSpPr>
          <p:cNvPr id="3" name="Content Placeholder 2"/>
          <p:cNvSpPr>
            <a:spLocks noGrp="1"/>
          </p:cNvSpPr>
          <p:nvPr>
            <p:ph idx="1"/>
          </p:nvPr>
        </p:nvSpPr>
        <p:spPr>
          <a:xfrm>
            <a:off x="0" y="658091"/>
            <a:ext cx="9067800" cy="6172200"/>
          </a:xfrm>
          <a:blipFill>
            <a:blip r:embed="rId3" cstate="print"/>
            <a:tile tx="0" ty="0" sx="100000" sy="100000" flip="none" algn="tl"/>
          </a:blipFill>
        </p:spPr>
        <p:txBody>
          <a:bodyPr>
            <a:noAutofit/>
          </a:bodyPr>
          <a:lstStyle/>
          <a:p>
            <a:r>
              <a:rPr lang="en-US" sz="2400" dirty="0">
                <a:solidFill>
                  <a:srgbClr val="C00000"/>
                </a:solidFill>
              </a:rPr>
              <a:t>Poisonous species in the </a:t>
            </a:r>
            <a:r>
              <a:rPr lang="en-US" sz="2400" dirty="0" err="1">
                <a:solidFill>
                  <a:srgbClr val="C00000"/>
                </a:solidFill>
              </a:rPr>
              <a:t>Lepiota</a:t>
            </a:r>
            <a:r>
              <a:rPr lang="en-US" sz="2400" dirty="0">
                <a:solidFill>
                  <a:srgbClr val="C00000"/>
                </a:solidFill>
              </a:rPr>
              <a:t> genus such as </a:t>
            </a:r>
            <a:r>
              <a:rPr lang="en-US" sz="2400" dirty="0" err="1">
                <a:solidFill>
                  <a:srgbClr val="C00000"/>
                </a:solidFill>
              </a:rPr>
              <a:t>Lepiota</a:t>
            </a:r>
            <a:r>
              <a:rPr lang="en-US" sz="2400" dirty="0">
                <a:solidFill>
                  <a:srgbClr val="C00000"/>
                </a:solidFill>
              </a:rPr>
              <a:t> </a:t>
            </a:r>
            <a:r>
              <a:rPr lang="en-US" sz="2400" dirty="0" err="1">
                <a:solidFill>
                  <a:srgbClr val="C00000"/>
                </a:solidFill>
              </a:rPr>
              <a:t>josserandii</a:t>
            </a:r>
            <a:r>
              <a:rPr lang="en-US" sz="2400" dirty="0">
                <a:solidFill>
                  <a:srgbClr val="C00000"/>
                </a:solidFill>
              </a:rPr>
              <a:t>, </a:t>
            </a:r>
            <a:r>
              <a:rPr lang="en-US" sz="2400" dirty="0" err="1">
                <a:solidFill>
                  <a:srgbClr val="C00000"/>
                </a:solidFill>
              </a:rPr>
              <a:t>Lepiota</a:t>
            </a:r>
            <a:r>
              <a:rPr lang="en-US" sz="2400" dirty="0">
                <a:solidFill>
                  <a:srgbClr val="C00000"/>
                </a:solidFill>
              </a:rPr>
              <a:t> </a:t>
            </a:r>
            <a:r>
              <a:rPr lang="en-US" sz="2400" dirty="0" err="1">
                <a:solidFill>
                  <a:srgbClr val="C00000"/>
                </a:solidFill>
              </a:rPr>
              <a:t>castanea</a:t>
            </a:r>
            <a:r>
              <a:rPr lang="en-US" sz="2400" dirty="0">
                <a:solidFill>
                  <a:srgbClr val="C00000"/>
                </a:solidFill>
              </a:rPr>
              <a:t>, and </a:t>
            </a:r>
            <a:r>
              <a:rPr lang="en-US" sz="2400" dirty="0" err="1">
                <a:solidFill>
                  <a:srgbClr val="C00000"/>
                </a:solidFill>
              </a:rPr>
              <a:t>Lepiota</a:t>
            </a:r>
            <a:r>
              <a:rPr lang="en-US" sz="2400" dirty="0">
                <a:solidFill>
                  <a:srgbClr val="C00000"/>
                </a:solidFill>
              </a:rPr>
              <a:t> </a:t>
            </a:r>
            <a:r>
              <a:rPr lang="en-US" sz="2400" dirty="0" err="1">
                <a:solidFill>
                  <a:srgbClr val="C00000"/>
                </a:solidFill>
              </a:rPr>
              <a:t>helveola</a:t>
            </a:r>
            <a:r>
              <a:rPr lang="en-US" sz="2400" dirty="0">
                <a:solidFill>
                  <a:srgbClr val="C00000"/>
                </a:solidFill>
              </a:rPr>
              <a:t>. They have the same </a:t>
            </a:r>
            <a:r>
              <a:rPr lang="en-US" sz="2400" dirty="0" err="1">
                <a:solidFill>
                  <a:srgbClr val="C00000"/>
                </a:solidFill>
              </a:rPr>
              <a:t>amatoxins</a:t>
            </a:r>
            <a:r>
              <a:rPr lang="en-US" sz="2400" dirty="0">
                <a:solidFill>
                  <a:srgbClr val="C00000"/>
                </a:solidFill>
              </a:rPr>
              <a:t> as certain species of Amanita and can be deadly.</a:t>
            </a:r>
          </a:p>
          <a:p>
            <a:r>
              <a:rPr lang="en-US" sz="2400" dirty="0" err="1">
                <a:solidFill>
                  <a:srgbClr val="00B050"/>
                </a:solidFill>
              </a:rPr>
              <a:t>Chlorophyllum</a:t>
            </a:r>
            <a:r>
              <a:rPr lang="en-US" sz="2400" dirty="0">
                <a:solidFill>
                  <a:srgbClr val="00B050"/>
                </a:solidFill>
              </a:rPr>
              <a:t> </a:t>
            </a:r>
            <a:r>
              <a:rPr lang="en-US" sz="2400" dirty="0" err="1">
                <a:solidFill>
                  <a:srgbClr val="00B050"/>
                </a:solidFill>
              </a:rPr>
              <a:t>molybdites</a:t>
            </a:r>
            <a:r>
              <a:rPr lang="en-US" sz="2400" dirty="0">
                <a:solidFill>
                  <a:srgbClr val="00B050"/>
                </a:solidFill>
              </a:rPr>
              <a:t> is sometimes known as the "green </a:t>
            </a:r>
            <a:r>
              <a:rPr lang="en-US" sz="2400" dirty="0" err="1">
                <a:solidFill>
                  <a:srgbClr val="00B050"/>
                </a:solidFill>
              </a:rPr>
              <a:t>spored</a:t>
            </a:r>
            <a:r>
              <a:rPr lang="en-US" sz="2400" dirty="0">
                <a:solidFill>
                  <a:srgbClr val="00B050"/>
                </a:solidFill>
              </a:rPr>
              <a:t> </a:t>
            </a:r>
            <a:r>
              <a:rPr lang="en-US" sz="2400" dirty="0" err="1">
                <a:solidFill>
                  <a:srgbClr val="00B050"/>
                </a:solidFill>
              </a:rPr>
              <a:t>Lepiota</a:t>
            </a:r>
            <a:r>
              <a:rPr lang="en-US" sz="2400" dirty="0">
                <a:solidFill>
                  <a:srgbClr val="00B050"/>
                </a:solidFill>
              </a:rPr>
              <a:t>" due to its spore print. These can cause extreme sickness</a:t>
            </a:r>
            <a:r>
              <a:rPr lang="en-US" sz="2400" dirty="0"/>
              <a:t>.</a:t>
            </a:r>
          </a:p>
          <a:p>
            <a:r>
              <a:rPr lang="en-US" sz="2400" dirty="0">
                <a:solidFill>
                  <a:srgbClr val="7030A0"/>
                </a:solidFill>
              </a:rPr>
              <a:t>Certain species of </a:t>
            </a:r>
            <a:r>
              <a:rPr lang="en-US" sz="2400" dirty="0" err="1">
                <a:solidFill>
                  <a:srgbClr val="7030A0"/>
                </a:solidFill>
              </a:rPr>
              <a:t>boletes</a:t>
            </a:r>
            <a:r>
              <a:rPr lang="en-US" sz="2400" dirty="0">
                <a:solidFill>
                  <a:srgbClr val="7030A0"/>
                </a:solidFill>
              </a:rPr>
              <a:t> are known to be poisonous such as Boletus </a:t>
            </a:r>
            <a:r>
              <a:rPr lang="en-US" sz="2400" dirty="0" err="1">
                <a:solidFill>
                  <a:srgbClr val="7030A0"/>
                </a:solidFill>
              </a:rPr>
              <a:t>satanas</a:t>
            </a:r>
            <a:r>
              <a:rPr lang="en-US" sz="2400" dirty="0">
                <a:solidFill>
                  <a:srgbClr val="7030A0"/>
                </a:solidFill>
              </a:rPr>
              <a:t>.</a:t>
            </a:r>
          </a:p>
          <a:p>
            <a:r>
              <a:rPr lang="en-US" sz="2400" dirty="0">
                <a:solidFill>
                  <a:schemeClr val="accent2"/>
                </a:solidFill>
              </a:rPr>
              <a:t>The </a:t>
            </a:r>
            <a:r>
              <a:rPr lang="en-US" sz="2400" dirty="0" err="1">
                <a:solidFill>
                  <a:schemeClr val="accent2"/>
                </a:solidFill>
              </a:rPr>
              <a:t>Clitocybe</a:t>
            </a:r>
            <a:r>
              <a:rPr lang="en-US" sz="2400" dirty="0">
                <a:solidFill>
                  <a:schemeClr val="accent2"/>
                </a:solidFill>
              </a:rPr>
              <a:t> and </a:t>
            </a:r>
            <a:r>
              <a:rPr lang="en-US" sz="2400" dirty="0" err="1">
                <a:solidFill>
                  <a:schemeClr val="accent2"/>
                </a:solidFill>
              </a:rPr>
              <a:t>Inocybe</a:t>
            </a:r>
            <a:r>
              <a:rPr lang="en-US" sz="2400" dirty="0">
                <a:solidFill>
                  <a:schemeClr val="accent2"/>
                </a:solidFill>
              </a:rPr>
              <a:t> genera contain a number of poisonous species. These can be difficult to identify and I think it's best to avoid these genera altogether.</a:t>
            </a:r>
          </a:p>
          <a:p>
            <a:r>
              <a:rPr lang="en-US" sz="2400" dirty="0">
                <a:solidFill>
                  <a:srgbClr val="FF0000"/>
                </a:solidFill>
              </a:rPr>
              <a:t>The </a:t>
            </a:r>
            <a:r>
              <a:rPr lang="en-US" sz="2400" dirty="0" err="1">
                <a:solidFill>
                  <a:srgbClr val="FF0000"/>
                </a:solidFill>
              </a:rPr>
              <a:t>Cortinarius</a:t>
            </a:r>
            <a:r>
              <a:rPr lang="en-US" sz="2400" dirty="0">
                <a:solidFill>
                  <a:srgbClr val="FF0000"/>
                </a:solidFill>
              </a:rPr>
              <a:t> genus also contains many dangerous species. Some have a very beautiful purple </a:t>
            </a:r>
            <a:r>
              <a:rPr lang="en-US" sz="2400" dirty="0" err="1" smtClean="0">
                <a:solidFill>
                  <a:srgbClr val="FF0000"/>
                </a:solidFill>
              </a:rPr>
              <a:t>color!</a:t>
            </a:r>
            <a:r>
              <a:rPr lang="en-US" sz="2400" dirty="0" err="1" smtClean="0">
                <a:solidFill>
                  <a:srgbClr val="0070C0"/>
                </a:solidFill>
              </a:rPr>
              <a:t>And</a:t>
            </a:r>
            <a:r>
              <a:rPr lang="en-US" sz="2400" dirty="0" smtClean="0">
                <a:solidFill>
                  <a:srgbClr val="0070C0"/>
                </a:solidFill>
              </a:rPr>
              <a:t> </a:t>
            </a:r>
            <a:r>
              <a:rPr lang="en-US" sz="2400" dirty="0">
                <a:solidFill>
                  <a:srgbClr val="0070C0"/>
                </a:solidFill>
              </a:rPr>
              <a:t>many more! With so many poisonous mushroom species out there, you can see why it's important to educate yourself and be cautious.</a:t>
            </a:r>
          </a:p>
          <a:p>
            <a:endParaRPr lang="en-US" sz="2400" dirty="0">
              <a:solidFill>
                <a:srgbClr val="0070C0"/>
              </a:solidFill>
            </a:endParaRPr>
          </a:p>
          <a:p>
            <a:r>
              <a:rPr lang="en-US" sz="2400" dirty="0"/>
              <a:t> </a:t>
            </a:r>
          </a:p>
        </p:txBody>
      </p:sp>
    </p:spTree>
    <p:extLst>
      <p:ext uri="{BB962C8B-B14F-4D97-AF65-F5344CB8AC3E}">
        <p14:creationId xmlns:p14="http://schemas.microsoft.com/office/powerpoint/2010/main" xmlns="" val="30070683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blipFill>
            <a:blip r:embed="rId2" cstate="print"/>
            <a:tile tx="0" ty="0" sx="100000" sy="100000" flip="none" algn="tl"/>
          </a:blipFill>
        </p:spPr>
        <p:txBody>
          <a:bodyPr>
            <a:noAutofit/>
          </a:bodyPr>
          <a:lstStyle/>
          <a:p>
            <a:r>
              <a:rPr lang="en-US" sz="9600" dirty="0" smtClean="0">
                <a:solidFill>
                  <a:srgbClr val="00B0F0"/>
                </a:solidFill>
                <a:latin typeface="Algerian" panose="04020705040A02060702" pitchFamily="82" charset="0"/>
              </a:rPr>
              <a:t>Thanks</a:t>
            </a:r>
            <a:endParaRPr lang="en-US" sz="9600" dirty="0">
              <a:solidFill>
                <a:srgbClr val="00B0F0"/>
              </a:solidFill>
              <a:latin typeface="Algerian" panose="04020705040A02060702" pitchFamily="82" charset="0"/>
            </a:endParaRPr>
          </a:p>
        </p:txBody>
      </p:sp>
    </p:spTree>
    <p:extLst>
      <p:ext uri="{BB962C8B-B14F-4D97-AF65-F5344CB8AC3E}">
        <p14:creationId xmlns:p14="http://schemas.microsoft.com/office/powerpoint/2010/main" xmlns="" val="1466425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FFFF00"/>
          </a:solidFill>
          <a:scene3d>
            <a:camera prst="orthographicFront"/>
            <a:lightRig rig="threePt" dir="t"/>
          </a:scene3d>
          <a:sp3d>
            <a:bevelT w="114300" prst="artDeco"/>
          </a:sp3d>
        </p:spPr>
        <p:txBody>
          <a:bodyPr/>
          <a:lstStyle/>
          <a:p>
            <a:r>
              <a:rPr lang="en-US" b="1" dirty="0" smtClean="0">
                <a:solidFill>
                  <a:schemeClr val="tx2">
                    <a:lumMod val="60000"/>
                    <a:lumOff val="40000"/>
                  </a:schemeClr>
                </a:solidFill>
              </a:rPr>
              <a:t>Definition</a:t>
            </a:r>
            <a:endParaRPr lang="en-US" b="1" dirty="0">
              <a:solidFill>
                <a:schemeClr val="tx2">
                  <a:lumMod val="60000"/>
                  <a:lumOff val="40000"/>
                </a:schemeClr>
              </a:solidFill>
            </a:endParaRPr>
          </a:p>
        </p:txBody>
      </p:sp>
      <p:sp>
        <p:nvSpPr>
          <p:cNvPr id="3" name="Content Placeholder 2"/>
          <p:cNvSpPr>
            <a:spLocks noGrp="1"/>
          </p:cNvSpPr>
          <p:nvPr>
            <p:ph idx="1"/>
          </p:nvPr>
        </p:nvSpPr>
        <p:spPr>
          <a:xfrm>
            <a:off x="0" y="1447800"/>
            <a:ext cx="9144000" cy="5410200"/>
          </a:xfrm>
          <a:blipFill>
            <a:blip r:embed="rId2" cstate="print"/>
            <a:tile tx="0" ty="0" sx="100000" sy="100000" flip="none" algn="tl"/>
          </a:blipFill>
        </p:spPr>
        <p:txBody>
          <a:bodyPr>
            <a:normAutofit fontScale="85000" lnSpcReduction="10000"/>
          </a:bodyPr>
          <a:lstStyle/>
          <a:p>
            <a:r>
              <a:rPr lang="en-US" dirty="0" smtClean="0">
                <a:solidFill>
                  <a:srgbClr val="C00000"/>
                </a:solidFill>
              </a:rPr>
              <a:t>A mushroom, or toadstool, is the fleshy, spore-bearing fruiting body of a fungus, typically produced above ground on soil or on its food source.</a:t>
            </a:r>
          </a:p>
          <a:p>
            <a:endParaRPr lang="en-US" dirty="0" smtClean="0"/>
          </a:p>
          <a:p>
            <a:r>
              <a:rPr lang="en-US" dirty="0">
                <a:solidFill>
                  <a:srgbClr val="002060"/>
                </a:solidFill>
              </a:rPr>
              <a:t>T</a:t>
            </a:r>
            <a:r>
              <a:rPr lang="en-US" dirty="0" smtClean="0">
                <a:solidFill>
                  <a:srgbClr val="002060"/>
                </a:solidFill>
              </a:rPr>
              <a:t>he word </a:t>
            </a:r>
            <a:r>
              <a:rPr lang="en-US" b="1" dirty="0" smtClean="0">
                <a:solidFill>
                  <a:srgbClr val="002060"/>
                </a:solidFill>
                <a:latin typeface="Aharoni" panose="02010803020104030203" pitchFamily="2" charset="-79"/>
                <a:cs typeface="Aharoni" panose="02010803020104030203" pitchFamily="2" charset="-79"/>
              </a:rPr>
              <a:t>"mushroom" </a:t>
            </a:r>
            <a:r>
              <a:rPr lang="en-US" dirty="0" smtClean="0">
                <a:solidFill>
                  <a:srgbClr val="002060"/>
                </a:solidFill>
              </a:rPr>
              <a:t>is most often applied to those </a:t>
            </a:r>
            <a:r>
              <a:rPr lang="en-US" i="1" u="sng" dirty="0" smtClean="0">
                <a:solidFill>
                  <a:srgbClr val="002060"/>
                </a:solidFill>
              </a:rPr>
              <a:t>fungi (</a:t>
            </a:r>
            <a:r>
              <a:rPr lang="en-US" i="1" u="sng" dirty="0" err="1" smtClean="0">
                <a:solidFill>
                  <a:srgbClr val="002060"/>
                </a:solidFill>
              </a:rPr>
              <a:t>Basidiomycota</a:t>
            </a:r>
            <a:r>
              <a:rPr lang="en-US" i="1" u="sng" dirty="0" smtClean="0">
                <a:solidFill>
                  <a:srgbClr val="002060"/>
                </a:solidFill>
              </a:rPr>
              <a:t>, </a:t>
            </a:r>
            <a:r>
              <a:rPr lang="en-US" i="1" u="sng" dirty="0" err="1" smtClean="0">
                <a:solidFill>
                  <a:srgbClr val="002060"/>
                </a:solidFill>
              </a:rPr>
              <a:t>Agaricomycetes</a:t>
            </a:r>
            <a:r>
              <a:rPr lang="en-US" i="1" u="sng" dirty="0" smtClean="0">
                <a:solidFill>
                  <a:srgbClr val="002060"/>
                </a:solidFill>
              </a:rPr>
              <a:t>) that have a stem (stipe), a cap (</a:t>
            </a:r>
            <a:r>
              <a:rPr lang="en-US" i="1" u="sng" dirty="0" err="1" smtClean="0">
                <a:solidFill>
                  <a:srgbClr val="002060"/>
                </a:solidFill>
              </a:rPr>
              <a:t>pileus</a:t>
            </a:r>
            <a:r>
              <a:rPr lang="en-US" i="1" u="sng" dirty="0" smtClean="0">
                <a:solidFill>
                  <a:srgbClr val="002060"/>
                </a:solidFill>
              </a:rPr>
              <a:t>), and gills (lamellae, sing. lamella) on the underside of the cap. </a:t>
            </a:r>
          </a:p>
          <a:p>
            <a:r>
              <a:rPr lang="en-US" dirty="0" smtClean="0">
                <a:solidFill>
                  <a:srgbClr val="002060"/>
                </a:solidFill>
              </a:rPr>
              <a:t>"Mushroom" also describes a variety of other gilled fungi, with or without stems, therefore the term is used to describe the fleshy fruiting bodies of some Ascomycota. These gills produce microscopic spores that help the fungus spread across the ground or its occupant surface.</a:t>
            </a:r>
            <a:endParaRPr lang="en-US" dirty="0">
              <a:solidFill>
                <a:srgbClr val="002060"/>
              </a:solidFill>
            </a:endParaRPr>
          </a:p>
        </p:txBody>
      </p:sp>
    </p:spTree>
    <p:extLst>
      <p:ext uri="{BB962C8B-B14F-4D97-AF65-F5344CB8AC3E}">
        <p14:creationId xmlns:p14="http://schemas.microsoft.com/office/powerpoint/2010/main" xmlns="" val="129242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a:solidFill>
            <a:srgbClr val="00B0F0"/>
          </a:solidFill>
        </p:spPr>
        <p:txBody>
          <a:bodyPr/>
          <a:lstStyle/>
          <a:p>
            <a:r>
              <a:rPr lang="en-US" dirty="0" smtClean="0"/>
              <a:t>Few Pictures</a:t>
            </a:r>
            <a:endParaRPr lang="en-US"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14500" y="1524000"/>
            <a:ext cx="5638800" cy="3505200"/>
          </a:xfrm>
          <a:prstGeom prst="rect">
            <a:avLst/>
          </a:prstGeom>
          <a:noFill/>
          <a:ln>
            <a:noFill/>
          </a:ln>
          <a:scene3d>
            <a:camera prst="isometricOffAxis2Left"/>
            <a:lightRig rig="threePt" dir="t"/>
          </a:scene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Rectangle 3"/>
          <p:cNvSpPr/>
          <p:nvPr/>
        </p:nvSpPr>
        <p:spPr>
          <a:xfrm rot="10800000" flipV="1">
            <a:off x="228600" y="5426839"/>
            <a:ext cx="8610600" cy="954107"/>
          </a:xfrm>
          <a:prstGeom prst="rect">
            <a:avLst/>
          </a:prstGeom>
          <a:blipFill>
            <a:blip r:embed="rId3" cstate="print"/>
            <a:tile tx="0" ty="0" sx="100000" sy="100000" flip="none" algn="tl"/>
          </a:blipFill>
        </p:spPr>
        <p:txBody>
          <a:bodyPr wrap="square">
            <a:spAutoFit/>
          </a:bodyPr>
          <a:lstStyle/>
          <a:p>
            <a:r>
              <a:rPr lang="en-US" sz="2800" dirty="0" smtClean="0"/>
              <a:t>The </a:t>
            </a:r>
            <a:r>
              <a:rPr lang="en-US" sz="2800" dirty="0" err="1" smtClean="0"/>
              <a:t>Agaricus</a:t>
            </a:r>
            <a:r>
              <a:rPr lang="en-US" sz="2800" dirty="0" smtClean="0"/>
              <a:t> </a:t>
            </a:r>
            <a:r>
              <a:rPr lang="en-US" sz="2800" dirty="0" err="1" smtClean="0"/>
              <a:t>bisporus</a:t>
            </a:r>
            <a:r>
              <a:rPr lang="en-US" sz="2800" dirty="0" smtClean="0"/>
              <a:t>, one of the most widely cultivated and popular mushrooms in the world</a:t>
            </a:r>
            <a:endParaRPr lang="en-US" sz="2800" dirty="0"/>
          </a:p>
        </p:txBody>
      </p:sp>
    </p:spTree>
    <p:extLst>
      <p:ext uri="{BB962C8B-B14F-4D97-AF65-F5344CB8AC3E}">
        <p14:creationId xmlns:p14="http://schemas.microsoft.com/office/powerpoint/2010/main" xmlns="" val="2139081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Autofit/>
          </a:bodyPr>
          <a:lstStyle/>
          <a:p>
            <a:r>
              <a:rPr lang="en-US" sz="2800" dirty="0">
                <a:solidFill>
                  <a:srgbClr val="0070C0"/>
                </a:solidFill>
              </a:rPr>
              <a:t>The toxic mushroom Amanita </a:t>
            </a:r>
            <a:r>
              <a:rPr lang="en-US" sz="2800" dirty="0" err="1">
                <a:solidFill>
                  <a:srgbClr val="0070C0"/>
                </a:solidFill>
              </a:rPr>
              <a:t>muscaria</a:t>
            </a:r>
            <a:r>
              <a:rPr lang="en-US" sz="2800" dirty="0">
                <a:solidFill>
                  <a:srgbClr val="0070C0"/>
                </a:solidFill>
              </a:rPr>
              <a:t>, commonly known as "fly agaric."</a:t>
            </a:r>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0" y="1905000"/>
            <a:ext cx="4171950" cy="4191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306690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477962"/>
          </a:xfrm>
          <a:solidFill>
            <a:srgbClr val="00B0F0"/>
          </a:solidFill>
        </p:spPr>
        <p:txBody>
          <a:bodyPr>
            <a:normAutofit/>
          </a:bodyPr>
          <a:lstStyle/>
          <a:p>
            <a:r>
              <a:rPr lang="en-US" sz="3200" dirty="0" smtClean="0">
                <a:solidFill>
                  <a:srgbClr val="7030A0"/>
                </a:solidFill>
              </a:rPr>
              <a:t>Amanita </a:t>
            </a:r>
            <a:r>
              <a:rPr lang="en-US" sz="3200" dirty="0" err="1" smtClean="0">
                <a:solidFill>
                  <a:srgbClr val="7030A0"/>
                </a:solidFill>
              </a:rPr>
              <a:t>jacksonii</a:t>
            </a:r>
            <a:r>
              <a:rPr lang="en-US" sz="3200" dirty="0" smtClean="0">
                <a:solidFill>
                  <a:srgbClr val="7030A0"/>
                </a:solidFill>
              </a:rPr>
              <a:t> buttons emerging from their universal veils".</a:t>
            </a:r>
            <a:endParaRPr lang="en-US" sz="3200" dirty="0">
              <a:solidFill>
                <a:srgbClr val="7030A0"/>
              </a:solidFill>
            </a:endParaRPr>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10285" y="1905000"/>
            <a:ext cx="5052515" cy="401904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35310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US" dirty="0" smtClean="0">
                <a:solidFill>
                  <a:srgbClr val="0070C0"/>
                </a:solidFill>
              </a:rPr>
              <a:t>The blue gills of </a:t>
            </a:r>
            <a:r>
              <a:rPr lang="en-US" dirty="0" err="1" smtClean="0">
                <a:solidFill>
                  <a:srgbClr val="0070C0"/>
                </a:solidFill>
              </a:rPr>
              <a:t>Lactarius</a:t>
            </a:r>
            <a:r>
              <a:rPr lang="en-US" dirty="0" smtClean="0">
                <a:solidFill>
                  <a:srgbClr val="0070C0"/>
                </a:solidFill>
              </a:rPr>
              <a:t> indigo, a milk-cap mushroom</a:t>
            </a:r>
            <a:endParaRPr lang="en-US" dirty="0">
              <a:solidFill>
                <a:srgbClr val="0070C0"/>
              </a:solidFill>
            </a:endParaRPr>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61091" y="1905000"/>
            <a:ext cx="5354109" cy="4015581"/>
          </a:xfrm>
          <a:prstGeom prst="rect">
            <a:avLst/>
          </a:prstGeom>
          <a:noFill/>
          <a:ln>
            <a:noFill/>
          </a:ln>
          <a:scene3d>
            <a:camera prst="isometricOffAxis2Left"/>
            <a:lightRig rig="threePt" dir="t"/>
          </a:scene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537816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US" sz="2800" dirty="0" smtClean="0">
                <a:solidFill>
                  <a:srgbClr val="7030A0"/>
                </a:solidFill>
              </a:rPr>
              <a:t>Yellow flower pot mushrooms (</a:t>
            </a:r>
            <a:r>
              <a:rPr lang="en-US" sz="2800" dirty="0" err="1" smtClean="0">
                <a:solidFill>
                  <a:srgbClr val="7030A0"/>
                </a:solidFill>
              </a:rPr>
              <a:t>Leucocoprinus</a:t>
            </a:r>
            <a:r>
              <a:rPr lang="en-US" sz="2800" dirty="0" smtClean="0">
                <a:solidFill>
                  <a:srgbClr val="7030A0"/>
                </a:solidFill>
              </a:rPr>
              <a:t> </a:t>
            </a:r>
            <a:r>
              <a:rPr lang="en-US" sz="2800" dirty="0" err="1" smtClean="0">
                <a:solidFill>
                  <a:srgbClr val="7030A0"/>
                </a:solidFill>
              </a:rPr>
              <a:t>birnbaumii</a:t>
            </a:r>
            <a:r>
              <a:rPr lang="en-US" sz="2800" dirty="0" smtClean="0">
                <a:solidFill>
                  <a:srgbClr val="7030A0"/>
                </a:solidFill>
              </a:rPr>
              <a:t>) at various states of development</a:t>
            </a:r>
            <a:endParaRPr lang="en-US" sz="2800" dirty="0">
              <a:solidFill>
                <a:srgbClr val="7030A0"/>
              </a:solidFill>
            </a:endParaRPr>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52600" y="1752600"/>
            <a:ext cx="6010613" cy="4267200"/>
          </a:xfrm>
          <a:prstGeom prst="rect">
            <a:avLst/>
          </a:prstGeom>
          <a:noFill/>
          <a:ln>
            <a:noFill/>
          </a:ln>
          <a:scene3d>
            <a:camera prst="isometricOffAxis1Right"/>
            <a:lightRig rig="threePt" dir="t"/>
          </a:scene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480659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a:solidFill>
            <a:srgbClr val="00B0F0"/>
          </a:solidFill>
        </p:spPr>
        <p:txBody>
          <a:bodyPr>
            <a:noAutofit/>
          </a:bodyPr>
          <a:lstStyle/>
          <a:p>
            <a:r>
              <a:rPr lang="en-US" sz="3200" dirty="0" smtClean="0">
                <a:solidFill>
                  <a:srgbClr val="C00000"/>
                </a:solidFill>
              </a:rPr>
              <a:t>Culinary mushrooms are available in a wide diversity of shapes and colors at this market stand at the San Francisco Ferry Building</a:t>
            </a:r>
            <a:endParaRPr lang="en-US" sz="3200" dirty="0">
              <a:solidFill>
                <a:srgbClr val="C00000"/>
              </a:solidFill>
            </a:endParaRPr>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69090" y="2286000"/>
            <a:ext cx="4775201" cy="3581401"/>
          </a:xfrm>
          <a:prstGeom prst="rect">
            <a:avLst/>
          </a:prstGeom>
          <a:noFill/>
          <a:ln>
            <a:noFill/>
          </a:ln>
          <a:scene3d>
            <a:camera prst="isometricOffAxis1Right"/>
            <a:lightRig rig="threePt" dir="t"/>
          </a:scene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650122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FFFF00"/>
          </a:solidFill>
        </p:spPr>
        <p:txBody>
          <a:bodyPr/>
          <a:lstStyle/>
          <a:p>
            <a:r>
              <a:rPr lang="en-US" dirty="0">
                <a:solidFill>
                  <a:srgbClr val="00B050"/>
                </a:solidFill>
              </a:rPr>
              <a:t>Nutrition</a:t>
            </a:r>
          </a:p>
        </p:txBody>
      </p:sp>
      <p:sp>
        <p:nvSpPr>
          <p:cNvPr id="3" name="Content Placeholder 2"/>
          <p:cNvSpPr>
            <a:spLocks noGrp="1"/>
          </p:cNvSpPr>
          <p:nvPr>
            <p:ph idx="1"/>
          </p:nvPr>
        </p:nvSpPr>
        <p:spPr>
          <a:xfrm>
            <a:off x="-34636" y="1447801"/>
            <a:ext cx="9109364" cy="5375564"/>
          </a:xfrm>
          <a:blipFill>
            <a:blip r:embed="rId2" cstate="print"/>
            <a:tile tx="0" ty="0" sx="100000" sy="100000" flip="none" algn="tl"/>
          </a:blipFill>
        </p:spPr>
        <p:txBody>
          <a:bodyPr>
            <a:normAutofit fontScale="55000" lnSpcReduction="20000"/>
          </a:bodyPr>
          <a:lstStyle/>
          <a:p>
            <a:r>
              <a:rPr lang="en-US" b="1" dirty="0" smtClean="0">
                <a:solidFill>
                  <a:srgbClr val="C00000"/>
                </a:solidFill>
              </a:rPr>
              <a:t>Mushrooms </a:t>
            </a:r>
            <a:r>
              <a:rPr lang="en-US" b="1" dirty="0">
                <a:solidFill>
                  <a:srgbClr val="C00000"/>
                </a:solidFill>
              </a:rPr>
              <a:t>(brown, Italian)</a:t>
            </a:r>
          </a:p>
          <a:p>
            <a:r>
              <a:rPr lang="en-US" b="1" dirty="0">
                <a:solidFill>
                  <a:srgbClr val="C00000"/>
                </a:solidFill>
              </a:rPr>
              <a:t>or </a:t>
            </a:r>
            <a:r>
              <a:rPr lang="en-US" b="1" dirty="0" err="1">
                <a:solidFill>
                  <a:srgbClr val="C00000"/>
                </a:solidFill>
              </a:rPr>
              <a:t>Crimini</a:t>
            </a:r>
            <a:r>
              <a:rPr lang="en-US" b="1" dirty="0">
                <a:solidFill>
                  <a:srgbClr val="C00000"/>
                </a:solidFill>
              </a:rPr>
              <a:t> (raw)</a:t>
            </a:r>
          </a:p>
          <a:p>
            <a:r>
              <a:rPr lang="en-US" b="1" dirty="0">
                <a:solidFill>
                  <a:srgbClr val="C00000"/>
                </a:solidFill>
              </a:rPr>
              <a:t>Nutritional value per 100 g (3.5 </a:t>
            </a:r>
            <a:r>
              <a:rPr lang="en-US" b="1" dirty="0" err="1">
                <a:solidFill>
                  <a:srgbClr val="C00000"/>
                </a:solidFill>
              </a:rPr>
              <a:t>oz</a:t>
            </a:r>
            <a:r>
              <a:rPr lang="en-US" b="1" dirty="0">
                <a:solidFill>
                  <a:srgbClr val="C00000"/>
                </a:solidFill>
              </a:rPr>
              <a:t>)</a:t>
            </a:r>
          </a:p>
          <a:p>
            <a:r>
              <a:rPr lang="en-US" b="1" dirty="0">
                <a:solidFill>
                  <a:srgbClr val="C00000"/>
                </a:solidFill>
              </a:rPr>
              <a:t>Energy	94 kJ (22 kcal)</a:t>
            </a:r>
          </a:p>
          <a:p>
            <a:r>
              <a:rPr lang="en-US" b="1" dirty="0">
                <a:solidFill>
                  <a:srgbClr val="C00000"/>
                </a:solidFill>
              </a:rPr>
              <a:t>Carbohydrates</a:t>
            </a:r>
          </a:p>
          <a:p>
            <a:r>
              <a:rPr lang="en-US" b="1" dirty="0">
                <a:solidFill>
                  <a:srgbClr val="C00000"/>
                </a:solidFill>
              </a:rPr>
              <a:t>4.3 g</a:t>
            </a:r>
          </a:p>
          <a:p>
            <a:r>
              <a:rPr lang="en-US" b="1" dirty="0">
                <a:solidFill>
                  <a:srgbClr val="C00000"/>
                </a:solidFill>
              </a:rPr>
              <a:t>Fat</a:t>
            </a:r>
          </a:p>
          <a:p>
            <a:r>
              <a:rPr lang="en-US" b="1" dirty="0">
                <a:solidFill>
                  <a:srgbClr val="C00000"/>
                </a:solidFill>
              </a:rPr>
              <a:t>0.1 g</a:t>
            </a:r>
          </a:p>
          <a:p>
            <a:r>
              <a:rPr lang="en-US" b="1" dirty="0">
                <a:solidFill>
                  <a:srgbClr val="C00000"/>
                </a:solidFill>
              </a:rPr>
              <a:t>Protein</a:t>
            </a:r>
          </a:p>
          <a:p>
            <a:r>
              <a:rPr lang="en-US" b="1" dirty="0">
                <a:solidFill>
                  <a:srgbClr val="C00000"/>
                </a:solidFill>
              </a:rPr>
              <a:t>2.5 g</a:t>
            </a:r>
          </a:p>
          <a:p>
            <a:r>
              <a:rPr lang="en-US" b="1" dirty="0">
                <a:solidFill>
                  <a:srgbClr val="C00000"/>
                </a:solidFill>
              </a:rPr>
              <a:t>Vitamins	Quantity %DV†</a:t>
            </a:r>
          </a:p>
          <a:p>
            <a:r>
              <a:rPr lang="en-US" b="1" dirty="0">
                <a:solidFill>
                  <a:srgbClr val="C00000"/>
                </a:solidFill>
              </a:rPr>
              <a:t>Thiamine (B1)	9% 0.1 mg</a:t>
            </a:r>
          </a:p>
          <a:p>
            <a:r>
              <a:rPr lang="en-US" b="1" dirty="0">
                <a:solidFill>
                  <a:srgbClr val="C00000"/>
                </a:solidFill>
              </a:rPr>
              <a:t>Riboflavin (B2)	42% 0.5 mg</a:t>
            </a:r>
          </a:p>
          <a:p>
            <a:r>
              <a:rPr lang="en-US" b="1" dirty="0">
                <a:solidFill>
                  <a:srgbClr val="C00000"/>
                </a:solidFill>
              </a:rPr>
              <a:t>Niacin (B3)	25% 3.8 mg</a:t>
            </a:r>
          </a:p>
          <a:p>
            <a:r>
              <a:rPr lang="en-US" b="1" dirty="0">
                <a:solidFill>
                  <a:srgbClr val="C00000"/>
                </a:solidFill>
              </a:rPr>
              <a:t>Pantothenic acid (B5)	30% 1.5 mg</a:t>
            </a:r>
          </a:p>
          <a:p>
            <a:r>
              <a:rPr lang="en-US" b="1" dirty="0">
                <a:solidFill>
                  <a:srgbClr val="C00000"/>
                </a:solidFill>
              </a:rPr>
              <a:t>Vitamin B6	8% 0.11 mg</a:t>
            </a:r>
          </a:p>
          <a:p>
            <a:r>
              <a:rPr lang="en-US" b="1" dirty="0" err="1">
                <a:solidFill>
                  <a:srgbClr val="C00000"/>
                </a:solidFill>
              </a:rPr>
              <a:t>Folate</a:t>
            </a:r>
            <a:r>
              <a:rPr lang="en-US" b="1" dirty="0">
                <a:solidFill>
                  <a:srgbClr val="C00000"/>
                </a:solidFill>
              </a:rPr>
              <a:t> (B9)	6% 25 </a:t>
            </a:r>
            <a:r>
              <a:rPr lang="el-GR" b="1" dirty="0">
                <a:solidFill>
                  <a:srgbClr val="C00000"/>
                </a:solidFill>
              </a:rPr>
              <a:t>μ</a:t>
            </a:r>
            <a:r>
              <a:rPr lang="en-US" b="1" dirty="0">
                <a:solidFill>
                  <a:srgbClr val="C00000"/>
                </a:solidFill>
              </a:rPr>
              <a:t>g</a:t>
            </a:r>
          </a:p>
          <a:p>
            <a:r>
              <a:rPr lang="en-US" b="1" dirty="0">
                <a:solidFill>
                  <a:srgbClr val="C00000"/>
                </a:solidFill>
              </a:rPr>
              <a:t>Vitamin C	0% 0 mg</a:t>
            </a:r>
          </a:p>
          <a:p>
            <a:r>
              <a:rPr lang="en-US" b="1" dirty="0">
                <a:solidFill>
                  <a:srgbClr val="C00000"/>
                </a:solidFill>
              </a:rPr>
              <a:t>Vitamin D	1%</a:t>
            </a:r>
          </a:p>
        </p:txBody>
      </p:sp>
    </p:spTree>
    <p:extLst>
      <p:ext uri="{BB962C8B-B14F-4D97-AF65-F5344CB8AC3E}">
        <p14:creationId xmlns:p14="http://schemas.microsoft.com/office/powerpoint/2010/main" xmlns="" val="2243412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876</Words>
  <Application>Microsoft Office PowerPoint</Application>
  <PresentationFormat>On-screen Show (4:3)</PresentationFormat>
  <Paragraphs>76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MUSHROOM CULTURE TECHNOLOGY (I) Botany Hons – Sem : IV</vt:lpstr>
      <vt:lpstr>Definition</vt:lpstr>
      <vt:lpstr>Few Pictures</vt:lpstr>
      <vt:lpstr>The toxic mushroom Amanita muscaria, commonly known as "fly agaric."</vt:lpstr>
      <vt:lpstr>Amanita jacksonii buttons emerging from their universal veils".</vt:lpstr>
      <vt:lpstr>The blue gills of Lactarius indigo, a milk-cap mushroom</vt:lpstr>
      <vt:lpstr>Yellow flower pot mushrooms (Leucocoprinus birnbaumii) at various states of development</vt:lpstr>
      <vt:lpstr>Culinary mushrooms are available in a wide diversity of shapes and colors at this market stand at the San Francisco Ferry Building</vt:lpstr>
      <vt:lpstr>Nutrition</vt:lpstr>
      <vt:lpstr>Minerals</vt:lpstr>
      <vt:lpstr>Human use</vt:lpstr>
      <vt:lpstr>Slide 12</vt:lpstr>
      <vt:lpstr>Slide 13</vt:lpstr>
      <vt:lpstr>Facts and Myths About Poisonous Mushrooms </vt:lpstr>
      <vt:lpstr> A Few Poisonous Species  </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MUSHROOM CULTURE TECNOLOGY Botany</dc:title>
  <dc:creator>BOTANY DEPT</dc:creator>
  <cp:lastModifiedBy>user</cp:lastModifiedBy>
  <cp:revision>20</cp:revision>
  <dcterms:created xsi:type="dcterms:W3CDTF">2019-08-22T05:36:20Z</dcterms:created>
  <dcterms:modified xsi:type="dcterms:W3CDTF">2019-08-31T10:56:26Z</dcterms:modified>
</cp:coreProperties>
</file>